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7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0" r:id="rId6"/>
    <p:sldId id="290" r:id="rId7"/>
    <p:sldId id="275" r:id="rId8"/>
    <p:sldId id="276" r:id="rId9"/>
    <p:sldId id="277" r:id="rId10"/>
    <p:sldId id="278" r:id="rId11"/>
    <p:sldId id="279" r:id="rId12"/>
    <p:sldId id="281" r:id="rId13"/>
    <p:sldId id="280" r:id="rId14"/>
    <p:sldId id="286" r:id="rId15"/>
    <p:sldId id="284" r:id="rId16"/>
    <p:sldId id="285" r:id="rId17"/>
    <p:sldId id="287" r:id="rId18"/>
    <p:sldId id="288" r:id="rId19"/>
    <p:sldId id="289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010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703" autoAdjust="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BF3B8-6AE8-4A04-A4DF-D9039C72325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89220C52-5CF3-45C9-81C4-829E67689F2E}">
      <dgm:prSet phldrT="[Text]" phldr="1"/>
      <dgm:spPr>
        <a:noFill/>
        <a:effectLst/>
      </dgm:spPr>
      <dgm:t>
        <a:bodyPr/>
        <a:lstStyle/>
        <a:p>
          <a:endParaRPr lang="en-US" dirty="0"/>
        </a:p>
      </dgm:t>
    </dgm:pt>
    <dgm:pt modelId="{39218C23-FDD3-4627-BFF8-9354809705FF}" type="sibTrans" cxnId="{9A973AB6-6314-41E6-A039-D3609C05D5DC}">
      <dgm:prSet/>
      <dgm:spPr>
        <a:blipFill>
          <a:blip xmlns:r="http://schemas.openxmlformats.org/officeDocument/2006/relationships" r:embed="rId1"/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A18038D6-A782-40A1-8D78-C022A6737954}" type="parTrans" cxnId="{9A973AB6-6314-41E6-A039-D3609C05D5DC}">
      <dgm:prSet/>
      <dgm:spPr/>
      <dgm:t>
        <a:bodyPr/>
        <a:lstStyle/>
        <a:p>
          <a:endParaRPr lang="en-US"/>
        </a:p>
      </dgm:t>
    </dgm:pt>
    <dgm:pt modelId="{F6D12889-A49B-4BB2-8C65-72DD90A070DE}" type="pres">
      <dgm:prSet presAssocID="{D64BF3B8-6AE8-4A04-A4DF-D9039C723257}" presName="Name0" presStyleCnt="0">
        <dgm:presLayoutVars>
          <dgm:chMax val="21"/>
          <dgm:chPref val="21"/>
        </dgm:presLayoutVars>
      </dgm:prSet>
      <dgm:spPr/>
    </dgm:pt>
    <dgm:pt modelId="{23067951-2138-4E21-AE81-F225CCDF6892}" type="pres">
      <dgm:prSet presAssocID="{89220C52-5CF3-45C9-81C4-829E67689F2E}" presName="text1" presStyleCnt="0"/>
      <dgm:spPr/>
    </dgm:pt>
    <dgm:pt modelId="{3C6A2E18-A1D5-400C-BE1A-D88E64BFA041}" type="pres">
      <dgm:prSet presAssocID="{89220C52-5CF3-45C9-81C4-829E67689F2E}" presName="textRepeatNode" presStyleLbl="alignNode1" presStyleIdx="0" presStyleCnt="1" custScaleX="1867" custScaleY="2168" custLinFactNeighborX="42896" custLinFactNeighborY="4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E4948-E165-4916-AF3D-678BF09D474C}" type="pres">
      <dgm:prSet presAssocID="{89220C52-5CF3-45C9-81C4-829E67689F2E}" presName="textaccent1" presStyleCnt="0"/>
      <dgm:spPr/>
    </dgm:pt>
    <dgm:pt modelId="{A8F5DB18-1997-4A92-A6CD-FA9824A876E3}" type="pres">
      <dgm:prSet presAssocID="{89220C52-5CF3-45C9-81C4-829E67689F2E}" presName="accentRepeatNode" presStyleLbl="solidAlignAcc1" presStyleIdx="0" presStyleCnt="2"/>
      <dgm:spPr/>
    </dgm:pt>
    <dgm:pt modelId="{35BBAADC-18C2-43CC-8A90-40FC822A95D8}" type="pres">
      <dgm:prSet presAssocID="{39218C23-FDD3-4627-BFF8-9354809705FF}" presName="image1" presStyleCnt="0"/>
      <dgm:spPr/>
    </dgm:pt>
    <dgm:pt modelId="{07BBCB56-1FAF-4DF6-A4FE-016B71F04859}" type="pres">
      <dgm:prSet presAssocID="{39218C23-FDD3-4627-BFF8-9354809705FF}" presName="imageRepeatNode" presStyleLbl="alignAcc1" presStyleIdx="0" presStyleCnt="1" custLinFactNeighborX="-36456" custLinFactNeighborY="27877"/>
      <dgm:spPr/>
      <dgm:t>
        <a:bodyPr/>
        <a:lstStyle/>
        <a:p>
          <a:endParaRPr lang="en-US"/>
        </a:p>
      </dgm:t>
    </dgm:pt>
    <dgm:pt modelId="{95A767DF-8956-41BB-8235-E7795F112D5F}" type="pres">
      <dgm:prSet presAssocID="{39218C23-FDD3-4627-BFF8-9354809705FF}" presName="imageaccent1" presStyleCnt="0"/>
      <dgm:spPr/>
    </dgm:pt>
    <dgm:pt modelId="{215799D4-D154-4488-969D-0EA48201F9BF}" type="pres">
      <dgm:prSet presAssocID="{39218C23-FDD3-4627-BFF8-9354809705FF}" presName="accentRepeatNode" presStyleLbl="solidAlignAcc1" presStyleIdx="1" presStyleCnt="2"/>
      <dgm:spPr/>
    </dgm:pt>
  </dgm:ptLst>
  <dgm:cxnLst>
    <dgm:cxn modelId="{0DB35CC8-55A0-4BFD-93AD-836B9F906B5F}" type="presOf" srcId="{D64BF3B8-6AE8-4A04-A4DF-D9039C723257}" destId="{F6D12889-A49B-4BB2-8C65-72DD90A070DE}" srcOrd="0" destOrd="0" presId="urn:microsoft.com/office/officeart/2008/layout/HexagonCluster"/>
    <dgm:cxn modelId="{AF6C5853-99E5-4D1B-ADD7-A29F22779A9F}" type="presOf" srcId="{89220C52-5CF3-45C9-81C4-829E67689F2E}" destId="{3C6A2E18-A1D5-400C-BE1A-D88E64BFA041}" srcOrd="0" destOrd="0" presId="urn:microsoft.com/office/officeart/2008/layout/HexagonCluster"/>
    <dgm:cxn modelId="{9A973AB6-6314-41E6-A039-D3609C05D5DC}" srcId="{D64BF3B8-6AE8-4A04-A4DF-D9039C723257}" destId="{89220C52-5CF3-45C9-81C4-829E67689F2E}" srcOrd="0" destOrd="0" parTransId="{A18038D6-A782-40A1-8D78-C022A6737954}" sibTransId="{39218C23-FDD3-4627-BFF8-9354809705FF}"/>
    <dgm:cxn modelId="{7524D63A-2D69-4213-952B-BA3DB4FF5F06}" type="presOf" srcId="{39218C23-FDD3-4627-BFF8-9354809705FF}" destId="{07BBCB56-1FAF-4DF6-A4FE-016B71F04859}" srcOrd="0" destOrd="0" presId="urn:microsoft.com/office/officeart/2008/layout/HexagonCluster"/>
    <dgm:cxn modelId="{5B9B1B6C-FF33-46F6-A639-F4226368B697}" type="presParOf" srcId="{F6D12889-A49B-4BB2-8C65-72DD90A070DE}" destId="{23067951-2138-4E21-AE81-F225CCDF6892}" srcOrd="0" destOrd="0" presId="urn:microsoft.com/office/officeart/2008/layout/HexagonCluster"/>
    <dgm:cxn modelId="{50314815-33DB-4F2D-9BD5-C5ED74B31BBB}" type="presParOf" srcId="{23067951-2138-4E21-AE81-F225CCDF6892}" destId="{3C6A2E18-A1D5-400C-BE1A-D88E64BFA041}" srcOrd="0" destOrd="0" presId="urn:microsoft.com/office/officeart/2008/layout/HexagonCluster"/>
    <dgm:cxn modelId="{8C63ABA4-657E-4DFE-8A66-BDBF13E36AFD}" type="presParOf" srcId="{F6D12889-A49B-4BB2-8C65-72DD90A070DE}" destId="{B19E4948-E165-4916-AF3D-678BF09D474C}" srcOrd="1" destOrd="0" presId="urn:microsoft.com/office/officeart/2008/layout/HexagonCluster"/>
    <dgm:cxn modelId="{00E5AAB8-1A99-444C-A9B3-1452530BAB6C}" type="presParOf" srcId="{B19E4948-E165-4916-AF3D-678BF09D474C}" destId="{A8F5DB18-1997-4A92-A6CD-FA9824A876E3}" srcOrd="0" destOrd="0" presId="urn:microsoft.com/office/officeart/2008/layout/HexagonCluster"/>
    <dgm:cxn modelId="{586342AE-37E0-4F5B-92F1-6C9CA0448468}" type="presParOf" srcId="{F6D12889-A49B-4BB2-8C65-72DD90A070DE}" destId="{35BBAADC-18C2-43CC-8A90-40FC822A95D8}" srcOrd="2" destOrd="0" presId="urn:microsoft.com/office/officeart/2008/layout/HexagonCluster"/>
    <dgm:cxn modelId="{78554D7B-DDC1-44DC-BED7-461BBED55C1E}" type="presParOf" srcId="{35BBAADC-18C2-43CC-8A90-40FC822A95D8}" destId="{07BBCB56-1FAF-4DF6-A4FE-016B71F04859}" srcOrd="0" destOrd="0" presId="urn:microsoft.com/office/officeart/2008/layout/HexagonCluster"/>
    <dgm:cxn modelId="{DE7C98F0-B7AE-4CDC-A026-ABCA617F499F}" type="presParOf" srcId="{F6D12889-A49B-4BB2-8C65-72DD90A070DE}" destId="{95A767DF-8956-41BB-8235-E7795F112D5F}" srcOrd="3" destOrd="0" presId="urn:microsoft.com/office/officeart/2008/layout/HexagonCluster"/>
    <dgm:cxn modelId="{DC93024C-2CDE-4388-B4A1-2DB073B0349B}" type="presParOf" srcId="{95A767DF-8956-41BB-8235-E7795F112D5F}" destId="{215799D4-D154-4488-969D-0EA48201F9B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A2E18-A1D5-400C-BE1A-D88E64BFA041}">
      <dsp:nvSpPr>
        <dsp:cNvPr id="0" name=""/>
        <dsp:cNvSpPr/>
      </dsp:nvSpPr>
      <dsp:spPr>
        <a:xfrm>
          <a:off x="8853038" y="5454508"/>
          <a:ext cx="91428" cy="91428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8868276" y="5469746"/>
        <a:ext cx="60952" cy="60952"/>
      </dsp:txXfrm>
    </dsp:sp>
    <dsp:sp modelId="{A8F5DB18-1997-4A92-A6CD-FA9824A876E3}">
      <dsp:nvSpPr>
        <dsp:cNvPr id="0" name=""/>
        <dsp:cNvSpPr/>
      </dsp:nvSpPr>
      <dsp:spPr>
        <a:xfrm>
          <a:off x="5362382" y="5070786"/>
          <a:ext cx="571551" cy="4932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BCB56-1FAF-4DF6-A4FE-016B71F04859}">
      <dsp:nvSpPr>
        <dsp:cNvPr id="0" name=""/>
        <dsp:cNvSpPr/>
      </dsp:nvSpPr>
      <dsp:spPr>
        <a:xfrm>
          <a:off x="0" y="2152661"/>
          <a:ext cx="4890834" cy="421591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799D4-D154-4488-969D-0EA48201F9BF}">
      <dsp:nvSpPr>
        <dsp:cNvPr id="0" name=""/>
        <dsp:cNvSpPr/>
      </dsp:nvSpPr>
      <dsp:spPr>
        <a:xfrm>
          <a:off x="4512658" y="4609731"/>
          <a:ext cx="571551" cy="4932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F2D-23E1-4DCC-A9CF-C4703FF83C04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5DDAA-77E0-4D82-85D0-C118186E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2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894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9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872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11/27/2019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47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anchor="ctr"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735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118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6262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36759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23032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66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98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0973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584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2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4" r:id="rId13"/>
    <p:sldLayoutId id="2147483649" r:id="rId14"/>
    <p:sldLayoutId id="2147483656" r:id="rId15"/>
    <p:sldLayoutId id="2147483663" r:id="rId16"/>
    <p:sldLayoutId id="2147483664" r:id="rId17"/>
    <p:sldLayoutId id="2147483650" r:id="rId18"/>
    <p:sldLayoutId id="2147483652" r:id="rId19"/>
    <p:sldLayoutId id="2147483665" r:id="rId20"/>
    <p:sldLayoutId id="2147483666" r:id="rId21"/>
    <p:sldLayoutId id="2147483654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677922668"/>
              </p:ext>
            </p:extLst>
          </p:nvPr>
        </p:nvGraphicFramePr>
        <p:xfrm>
          <a:off x="865800" y="180000"/>
          <a:ext cx="8944467" cy="654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425575" y="0"/>
            <a:ext cx="11131712" cy="22489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VISION BASED INDOOR NAVIGATION SYSTEM USING EXTERNAL CAMERA MOUNTED ON ROOM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 txBox="1">
            <a:spLocks/>
          </p:cNvSpPr>
          <p:nvPr/>
        </p:nvSpPr>
        <p:spPr>
          <a:xfrm>
            <a:off x="5560386" y="2857770"/>
            <a:ext cx="5565856" cy="325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1800" b="1" dirty="0" smtClean="0"/>
              <a:t>G.S.U. Ahmadh, I.I.S. </a:t>
            </a:r>
            <a:r>
              <a:rPr lang="en-US" sz="1800" b="1" dirty="0" err="1" smtClean="0"/>
              <a:t>Premasri</a:t>
            </a:r>
            <a:r>
              <a:rPr lang="en-US" sz="1800" b="1" dirty="0" smtClean="0"/>
              <a:t>, A.N.F.M. Begum and M.F.M. Abdul </a:t>
            </a:r>
            <a:r>
              <a:rPr lang="en-US" sz="1800" b="1" dirty="0" err="1" smtClean="0"/>
              <a:t>Cader</a:t>
            </a:r>
            <a:endParaRPr lang="en-US" sz="1800" b="1" dirty="0" smtClean="0"/>
          </a:p>
          <a:p>
            <a:pPr algn="ctr" rtl="1"/>
            <a:r>
              <a:rPr lang="en-US" sz="1800" dirty="0" smtClean="0"/>
              <a:t>Department of Electrical and Telecommunication Engineering, South Eastern University of Sri Lanka, Sri Lanka</a:t>
            </a:r>
            <a:endParaRPr lang="en-US" sz="1800" b="1" dirty="0" smtClean="0"/>
          </a:p>
          <a:p>
            <a:pPr algn="ctr" rtl="1"/>
            <a:r>
              <a:rPr lang="en-US" sz="1800" b="1" dirty="0" smtClean="0"/>
              <a:t>AND</a:t>
            </a:r>
            <a:br>
              <a:rPr lang="en-US" sz="1800" b="1" dirty="0" smtClean="0"/>
            </a:br>
            <a:r>
              <a:rPr lang="en-US" sz="1800" b="1" dirty="0" smtClean="0"/>
              <a:t>Dr. W.G.C.W. Kumara </a:t>
            </a:r>
            <a:r>
              <a:rPr lang="en-US" sz="1800" b="1" dirty="0" err="1" smtClean="0"/>
              <a:t>Ph.D</a:t>
            </a:r>
            <a:endParaRPr lang="en-US" sz="1800" dirty="0" smtClean="0"/>
          </a:p>
          <a:p>
            <a:pPr algn="ctr"/>
            <a:r>
              <a:rPr lang="en-US" sz="1800" dirty="0" smtClean="0"/>
              <a:t>Department of Computer Science &amp; Engineering, South Eastern University of Sri Lanka, Sri Lanka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182019"/>
            <a:ext cx="87628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lvl="0" indent="-393700"/>
            <a:r>
              <a:rPr lang="en-US" sz="2800" b="1" dirty="0" smtClean="0"/>
              <a:t>1</a:t>
            </a:r>
            <a:r>
              <a:rPr lang="en-US" sz="2800" dirty="0" smtClean="0"/>
              <a:t>. </a:t>
            </a:r>
            <a:r>
              <a:rPr lang="en-US" sz="2800" b="1" dirty="0" smtClean="0"/>
              <a:t>Capturing </a:t>
            </a:r>
            <a:r>
              <a:rPr lang="en-US" sz="2800" b="1" dirty="0"/>
              <a:t>and processing the images of the room with cameras mounted on the top of the </a:t>
            </a:r>
            <a:r>
              <a:rPr lang="en-US" sz="2800" b="1" dirty="0" smtClean="0"/>
              <a:t>room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WhatsApp Image 2019-07-26 at 2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06" y="2841093"/>
            <a:ext cx="4804576" cy="359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4051" r="9081" b="9396"/>
          <a:stretch>
            <a:fillRect/>
          </a:stretch>
        </p:blipFill>
        <p:spPr bwMode="auto">
          <a:xfrm>
            <a:off x="6393260" y="2841092"/>
            <a:ext cx="4809521" cy="3599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2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127758"/>
            <a:ext cx="8762810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en-US" sz="2800" b="1" dirty="0" smtClean="0"/>
              <a:t>2. Detection </a:t>
            </a:r>
            <a:r>
              <a:rPr lang="en-US" sz="2800" b="1" dirty="0"/>
              <a:t>of objects in the room and classifying of moveable paths and obstacles,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Umair Ahmadh\AppData\Local\Microsoft\Windows\INetCache\Content.Word\1.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955" r="9346" b="9610"/>
          <a:stretch>
            <a:fillRect/>
          </a:stretch>
        </p:blipFill>
        <p:spPr bwMode="auto">
          <a:xfrm>
            <a:off x="1042352" y="3012488"/>
            <a:ext cx="4557546" cy="3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Umair Ahmadh\AppData\Local\Microsoft\Windows\INetCache\Content.Word\3.jpg"/>
          <p:cNvPicPr/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6" t="7300" r="10674" b="11281"/>
          <a:stretch>
            <a:fillRect/>
          </a:stretch>
        </p:blipFill>
        <p:spPr bwMode="auto">
          <a:xfrm>
            <a:off x="6687042" y="3012488"/>
            <a:ext cx="4567876" cy="34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8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31295" y="1140136"/>
            <a:ext cx="10071764" cy="2189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en-US" sz="2800" b="1" dirty="0"/>
              <a:t>3. Generating the path for the robot to its destination using the RRT* </a:t>
            </a:r>
            <a:r>
              <a:rPr lang="en-US" sz="2800" b="1" dirty="0" smtClean="0"/>
              <a:t>algorithm</a:t>
            </a:r>
            <a:endParaRPr lang="en-US" sz="2800" b="1" dirty="0"/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07" y="2595072"/>
            <a:ext cx="4974541" cy="4262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39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19318" y="1127758"/>
            <a:ext cx="10567797" cy="1710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en-US" sz="2800" b="1" dirty="0"/>
              <a:t>4. </a:t>
            </a:r>
            <a:r>
              <a:rPr lang="en-US" sz="2800" b="1" dirty="0" smtClean="0"/>
              <a:t>Suddenly encountering an object</a:t>
            </a:r>
            <a:endParaRPr lang="en-US" sz="2800" b="1" dirty="0"/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8.1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42" y="2843974"/>
            <a:ext cx="4841104" cy="359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:\Electronics_and_Embedded_Systems\Projects\The_waiter\official stuffs\intsym\Detection-principle-of-Ultrasonic-sensor-The-ultrasonic-sensor-has-been-activated-onl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22" y="2838034"/>
            <a:ext cx="5369332" cy="3849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19318" y="1127758"/>
            <a:ext cx="10567797" cy="2189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en-US" sz="2800" b="1" dirty="0" smtClean="0"/>
              <a:t>5. </a:t>
            </a:r>
            <a:r>
              <a:rPr lang="en-US" sz="2800" b="1" dirty="0"/>
              <a:t>Regeneration of path when a new obstacle is introduced in the previous path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8.1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42" y="2843974"/>
            <a:ext cx="4841104" cy="359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17" y="2843974"/>
            <a:ext cx="4789230" cy="3596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47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264" y="1127758"/>
            <a:ext cx="10948549" cy="575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>
              <a:buFont typeface="Arial" panose="020B0604020202020204" pitchFamily="34" charset="0"/>
              <a:buChar char="•"/>
            </a:pPr>
            <a:r>
              <a:rPr lang="en-US" sz="2400" b="1" dirty="0"/>
              <a:t>The most of the indoor service robots are using a fixed path </a:t>
            </a:r>
            <a:r>
              <a:rPr lang="en-US" sz="2400" b="1" dirty="0" smtClean="0"/>
              <a:t>and some other methods use </a:t>
            </a:r>
            <a:r>
              <a:rPr lang="en-US" sz="2400" b="1" dirty="0"/>
              <a:t>sensors built in the robot to navigate to navigate in the </a:t>
            </a:r>
            <a:r>
              <a:rPr lang="en-US" sz="2400" b="1" dirty="0" smtClean="0"/>
              <a:t>environment.</a:t>
            </a:r>
          </a:p>
          <a:p>
            <a:pPr marL="393700" indent="-393700">
              <a:buFont typeface="Arial" panose="020B0604020202020204" pitchFamily="34" charset="0"/>
              <a:buChar char="•"/>
            </a:pPr>
            <a:r>
              <a:rPr lang="en-US" sz="2400" b="1" dirty="0" smtClean="0"/>
              <a:t>Not efficient as they do </a:t>
            </a:r>
            <a:r>
              <a:rPr lang="en-US" sz="2400" b="1" dirty="0"/>
              <a:t>not </a:t>
            </a:r>
            <a:r>
              <a:rPr lang="en-US" sz="2400" b="1" dirty="0" smtClean="0"/>
              <a:t>consider the entire configuration </a:t>
            </a:r>
            <a:r>
              <a:rPr lang="en-US" sz="2400" b="1" dirty="0"/>
              <a:t>space when path </a:t>
            </a:r>
            <a:r>
              <a:rPr lang="en-US" sz="2400" b="1" dirty="0" smtClean="0"/>
              <a:t>planning.</a:t>
            </a:r>
          </a:p>
          <a:p>
            <a:pPr marL="393700" indent="-393700">
              <a:buFont typeface="Arial" panose="020B0604020202020204" pitchFamily="34" charset="0"/>
              <a:buChar char="•"/>
            </a:pPr>
            <a:r>
              <a:rPr lang="en-US" sz="2400" b="1" dirty="0" smtClean="0"/>
              <a:t>An </a:t>
            </a:r>
            <a:r>
              <a:rPr lang="en-US" sz="2400" b="1" dirty="0"/>
              <a:t>external camera based </a:t>
            </a:r>
            <a:r>
              <a:rPr lang="en-US" sz="2400" b="1" dirty="0" smtClean="0"/>
              <a:t>navigation system will be a solution with overall </a:t>
            </a:r>
            <a:r>
              <a:rPr lang="en-US" sz="2400" b="1" dirty="0"/>
              <a:t>view of the room. </a:t>
            </a:r>
            <a:endParaRPr lang="en-US" sz="2400" b="1" dirty="0" smtClean="0"/>
          </a:p>
          <a:p>
            <a:pPr marL="393700" indent="-393700">
              <a:buFont typeface="Arial" panose="020B0604020202020204" pitchFamily="34" charset="0"/>
              <a:buChar char="•"/>
            </a:pPr>
            <a:r>
              <a:rPr lang="en-US" sz="2400" b="1" dirty="0" smtClean="0"/>
              <a:t>With </a:t>
            </a:r>
            <a:r>
              <a:rPr lang="en-US" sz="2400" b="1" dirty="0"/>
              <a:t>that, </a:t>
            </a:r>
            <a:r>
              <a:rPr lang="en-US" sz="2400" b="1" dirty="0" smtClean="0"/>
              <a:t>an </a:t>
            </a:r>
            <a:r>
              <a:rPr lang="en-US" sz="2400" b="1" dirty="0"/>
              <a:t>obstacle map of the room and </a:t>
            </a:r>
            <a:r>
              <a:rPr lang="en-US" sz="2400" b="1" dirty="0" smtClean="0"/>
              <a:t>the path </a:t>
            </a:r>
            <a:r>
              <a:rPr lang="en-US" sz="2400" b="1" dirty="0"/>
              <a:t>for the robot to </a:t>
            </a:r>
            <a:r>
              <a:rPr lang="en-US" sz="2400" b="1" dirty="0" smtClean="0"/>
              <a:t>are generated </a:t>
            </a:r>
          </a:p>
          <a:p>
            <a:pPr marL="393700" indent="-393700">
              <a:buFont typeface="Arial" panose="020B0604020202020204" pitchFamily="34" charset="0"/>
              <a:buChar char="•"/>
            </a:pPr>
            <a:r>
              <a:rPr lang="en-US" sz="2400" b="1" dirty="0" smtClean="0"/>
              <a:t>Added advantage </a:t>
            </a:r>
            <a:r>
              <a:rPr lang="en-US" sz="2400" b="1" dirty="0"/>
              <a:t>over other existing systems in the </a:t>
            </a:r>
            <a:r>
              <a:rPr lang="en-US" sz="2400" b="1" dirty="0" smtClean="0"/>
              <a:t>industry:</a:t>
            </a:r>
          </a:p>
          <a:p>
            <a:pPr marL="858838"/>
            <a:r>
              <a:rPr lang="en-US" sz="2400" b="1" dirty="0" smtClean="0"/>
              <a:t>	provides </a:t>
            </a:r>
            <a:r>
              <a:rPr lang="en-US" sz="2400" b="1" dirty="0"/>
              <a:t>solution for sudden objects that come across the path by allowing the robot to re-request a new path after a waiting time allowing to check whether the object is moving away from the path. </a:t>
            </a:r>
            <a:endParaRPr lang="en-US" sz="2400" b="1" dirty="0" smtClean="0"/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874517"/>
            <a:ext cx="105677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en-US" sz="3200" b="1" dirty="0"/>
              <a:t>In future, authors plan to improve this with optimizing the path and to include prediction of moving obstacles and improving the efficiency in indoor path planning </a:t>
            </a:r>
            <a:r>
              <a:rPr lang="en-US" sz="3200" b="1" dirty="0" smtClean="0"/>
              <a:t>process</a:t>
            </a:r>
            <a:r>
              <a:rPr lang="en-US" sz="3200" b="1" dirty="0"/>
              <a:t> </a:t>
            </a:r>
            <a:r>
              <a:rPr lang="en-US" sz="3200" b="1" dirty="0" smtClean="0"/>
              <a:t>with the help of Artificial Intelligence and Computer Vision</a:t>
            </a:r>
            <a:endParaRPr lang="en-US" sz="3600" b="1" i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5" y="2970129"/>
            <a:ext cx="6096776" cy="21557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793680"/>
            <a:ext cx="959148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i="1" kern="0" dirty="0" smtClean="0">
                <a:latin typeface="Arial" panose="020B0604020202020204" pitchFamily="34" charset="0"/>
              </a:rPr>
              <a:t>What is this research about? – An introduction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i="1" kern="0" dirty="0" smtClean="0">
                <a:latin typeface="Arial" panose="020B0604020202020204" pitchFamily="34" charset="0"/>
              </a:rPr>
              <a:t>Existing solutions and what are the issues with them – The motive for the research</a:t>
            </a:r>
            <a:endParaRPr lang="en-US" sz="2400" i="1" kern="0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i="1" kern="0" dirty="0" smtClean="0">
                <a:latin typeface="Arial" panose="020B0604020202020204" pitchFamily="34" charset="0"/>
              </a:rPr>
              <a:t>How our system improves the indoor navigation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i="1" kern="0" dirty="0" smtClean="0">
                <a:latin typeface="Arial" panose="020B0604020202020204" pitchFamily="34" charset="0"/>
              </a:rPr>
              <a:t>Conclusion and Future works</a:t>
            </a:r>
            <a:endParaRPr lang="en-US" sz="2400" i="1" kern="0" dirty="0" smtClean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about?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793680"/>
            <a:ext cx="9591485" cy="32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>
                <a:latin typeface="Arial" panose="020B0604020202020204" pitchFamily="34" charset="0"/>
              </a:rPr>
              <a:t>It is vital to have a very good path planning for self-navigating mobile robots. </a:t>
            </a:r>
            <a:endParaRPr lang="en-US" sz="2400" i="1" kern="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Having </a:t>
            </a:r>
            <a:r>
              <a:rPr lang="en-US" sz="2400" i="1" kern="0" dirty="0">
                <a:latin typeface="Arial" panose="020B0604020202020204" pitchFamily="34" charset="0"/>
              </a:rPr>
              <a:t>considerations of the environment and objects in the space is a key in achieving a safe and effective path for robots. </a:t>
            </a:r>
            <a:endParaRPr lang="en-US" sz="2400" i="1" kern="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In </a:t>
            </a:r>
            <a:r>
              <a:rPr lang="en-US" sz="2400" i="1" kern="0" dirty="0">
                <a:latin typeface="Arial" panose="020B0604020202020204" pitchFamily="34" charset="0"/>
              </a:rPr>
              <a:t>indoor environments, objects and the environment are unpredictable, unlike that of in the road navigation where there are standard guidelines and road symbols. </a:t>
            </a:r>
            <a:endParaRPr lang="en-US" sz="2400" i="1" kern="0" dirty="0" smtClean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about?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52741" y="1632611"/>
            <a:ext cx="9591485" cy="323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Indoor </a:t>
            </a:r>
            <a:r>
              <a:rPr lang="en-US" sz="2400" i="1" kern="0" dirty="0">
                <a:latin typeface="Arial" panose="020B0604020202020204" pitchFamily="34" charset="0"/>
              </a:rPr>
              <a:t>positioning systems based on Infrared, Wi-Fi and other similar techniques are existing in the industry</a:t>
            </a:r>
            <a:r>
              <a:rPr lang="en-US" sz="2400" i="1" kern="0" dirty="0" smtClean="0"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Also</a:t>
            </a:r>
            <a:r>
              <a:rPr lang="en-US" sz="2400" i="1" kern="0" dirty="0">
                <a:latin typeface="Arial" panose="020B0604020202020204" pitchFamily="34" charset="0"/>
              </a:rPr>
              <a:t>, there are solutions providing such systems with the use of camera on the robot. </a:t>
            </a:r>
            <a:endParaRPr lang="en-US" sz="2400" i="1" kern="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Although </a:t>
            </a:r>
            <a:r>
              <a:rPr lang="en-US" sz="2400" i="1" kern="0" dirty="0">
                <a:latin typeface="Arial" panose="020B0604020202020204" pitchFamily="34" charset="0"/>
              </a:rPr>
              <a:t>such systems deliver the positioning of the robot and thus generating a path based on it, they fail to have an overall view of the entire space so that the generation of the path is </a:t>
            </a:r>
            <a:r>
              <a:rPr lang="en-US" sz="2400" i="1" kern="0" dirty="0" smtClean="0">
                <a:latin typeface="Arial" panose="020B0604020202020204" pitchFamily="34" charset="0"/>
              </a:rPr>
              <a:t>less efficient.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17" y="497858"/>
            <a:ext cx="10172700" cy="890588"/>
          </a:xfrm>
        </p:spPr>
        <p:txBody>
          <a:bodyPr>
            <a:normAutofit/>
          </a:bodyPr>
          <a:lstStyle/>
          <a:p>
            <a:r>
              <a:rPr lang="en-US" dirty="0" smtClean="0"/>
              <a:t>What is it about?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91017" y="2218412"/>
            <a:ext cx="9591485" cy="242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To </a:t>
            </a:r>
            <a:r>
              <a:rPr lang="en-US" sz="2400" i="1" kern="0" dirty="0">
                <a:latin typeface="Arial" panose="020B0604020202020204" pitchFamily="34" charset="0"/>
              </a:rPr>
              <a:t>overcome this, 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Our solution provides an overview of the entire configuration space and generate the path based on it.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i="1" kern="0" dirty="0" smtClean="0">
                <a:latin typeface="Arial" panose="020B0604020202020204" pitchFamily="34" charset="0"/>
              </a:rPr>
              <a:t>Eliminates the issues of path blocks and thus the need of re-navigation</a:t>
            </a:r>
            <a:endParaRPr lang="en-US" sz="24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autonomous indoor navigation Solutions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2331255"/>
            <a:ext cx="8762810" cy="61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200" b="1" i="1" kern="0" dirty="0" smtClean="0">
                <a:latin typeface="Arial" panose="020B0604020202020204" pitchFamily="34" charset="0"/>
              </a:rPr>
              <a:t>Fixed-Path following solutions</a:t>
            </a: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79" y="4206076"/>
            <a:ext cx="3599585" cy="23930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10403" y="3042835"/>
            <a:ext cx="4106198" cy="1681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0" dirty="0" smtClean="0">
                <a:latin typeface="Arial" panose="020B0604020202020204" pitchFamily="34" charset="0"/>
              </a:rPr>
              <a:t>Line following robots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b="1" kern="0" dirty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8" y="4206076"/>
            <a:ext cx="4012208" cy="2414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3970" y="3120612"/>
            <a:ext cx="3788217" cy="5457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0" dirty="0">
                <a:latin typeface="Arial" panose="020B0604020202020204" pitchFamily="34" charset="0"/>
              </a:rPr>
              <a:t>Rail tracked robots</a:t>
            </a:r>
          </a:p>
        </p:txBody>
      </p:sp>
    </p:spTree>
    <p:extLst>
      <p:ext uri="{BB962C8B-B14F-4D97-AF65-F5344CB8AC3E}">
        <p14:creationId xmlns:p14="http://schemas.microsoft.com/office/powerpoint/2010/main" val="24499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autonomous indoor navigation Solutions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2331255"/>
            <a:ext cx="8762810" cy="610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0" dirty="0" smtClean="0">
                <a:latin typeface="Arial" panose="020B0604020202020204" pitchFamily="34" charset="0"/>
              </a:rPr>
              <a:t>2.  Dynamic-Path following solutions</a:t>
            </a: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41068" y="2941743"/>
            <a:ext cx="8745982" cy="178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0" dirty="0" smtClean="0">
                <a:latin typeface="Arial" panose="020B0604020202020204" pitchFamily="34" charset="0"/>
              </a:rPr>
              <a:t>Sensor based navigation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0" dirty="0" smtClean="0">
                <a:latin typeface="Arial" panose="020B0604020202020204" pitchFamily="34" charset="0"/>
              </a:rPr>
              <a:t>In-build camera based visual navigation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b="1" kern="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3966687"/>
            <a:ext cx="4824603" cy="2739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81" y="4229101"/>
            <a:ext cx="4673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689020"/>
            <a:ext cx="8762810" cy="1279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23" y="1874517"/>
            <a:ext cx="5100730" cy="40097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62434" y="1875891"/>
            <a:ext cx="4957572" cy="4008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0" dirty="0" smtClean="0">
                <a:latin typeface="Arial" panose="020B0604020202020204" pitchFamily="34" charset="0"/>
              </a:rPr>
              <a:t>Generation of map and planning with the use of in-built camera on the ceiling of the room take an overview of the room and the objects present in the room. </a:t>
            </a:r>
            <a:endParaRPr lang="en-US" sz="3200" b="1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52728" y="1689020"/>
            <a:ext cx="8762810" cy="1279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3200" b="1" i="1" kern="0" dirty="0" smtClean="0">
              <a:latin typeface="Arial" panose="020B0604020202020204" pitchFamily="34" charset="0"/>
            </a:endParaRPr>
          </a:p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3200" b="1" kern="0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34813" y="0"/>
            <a:ext cx="357188" cy="6858000"/>
          </a:xfrm>
          <a:prstGeom prst="rect">
            <a:avLst/>
          </a:prstGeom>
          <a:solidFill>
            <a:srgbClr val="2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60" y="1154160"/>
            <a:ext cx="6141428" cy="54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5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schemas.microsoft.com/office/infopath/2007/PartnerControls"/>
    <ds:schemaRef ds:uri="http://www.w3.org/XML/1998/namespace"/>
    <ds:schemaRef ds:uri="http://purl.org/dc/elements/1.1/"/>
    <ds:schemaRef ds:uri="16c05727-aa75-4e4a-9b5f-8a80a1165891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566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Impact</vt:lpstr>
      <vt:lpstr>Times New Roman</vt:lpstr>
      <vt:lpstr>Badge</vt:lpstr>
      <vt:lpstr>PowerPoint Presentation</vt:lpstr>
      <vt:lpstr>contents</vt:lpstr>
      <vt:lpstr>What is it about?</vt:lpstr>
      <vt:lpstr>What is it about?</vt:lpstr>
      <vt:lpstr>What is it about?</vt:lpstr>
      <vt:lpstr>Existing autonomous indoor navigation Solutions</vt:lpstr>
      <vt:lpstr>Existing autonomous indoor navigation Solutions</vt:lpstr>
      <vt:lpstr>Proposed methodology</vt:lpstr>
      <vt:lpstr>Proposed methodology</vt:lpstr>
      <vt:lpstr>Proposed methodology</vt:lpstr>
      <vt:lpstr>Proposed methodology</vt:lpstr>
      <vt:lpstr>Proposed methodology</vt:lpstr>
      <vt:lpstr>Proposed methodology</vt:lpstr>
      <vt:lpstr>Proposed methodology</vt:lpstr>
      <vt:lpstr>conclusion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2019-11-25T15:06:14Z</dcterms:created>
  <dcterms:modified xsi:type="dcterms:W3CDTF">2019-11-27T05:50:56Z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